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4" r:id="rId3"/>
    <p:sldId id="257" r:id="rId4"/>
    <p:sldId id="258" r:id="rId5"/>
    <p:sldId id="278" r:id="rId6"/>
    <p:sldId id="259" r:id="rId7"/>
    <p:sldId id="262" r:id="rId8"/>
    <p:sldId id="263" r:id="rId9"/>
    <p:sldId id="264" r:id="rId10"/>
    <p:sldId id="267" r:id="rId11"/>
    <p:sldId id="265" r:id="rId12"/>
    <p:sldId id="261" r:id="rId13"/>
    <p:sldId id="272" r:id="rId14"/>
    <p:sldId id="276" r:id="rId15"/>
    <p:sldId id="277"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80480-D6C1-4F00-B21C-56EEE4F3108E}" v="28" dt="2018-09-06T20:56:00.385"/>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2" autoAdjust="0"/>
    <p:restoredTop sz="94599" autoAdjust="0"/>
  </p:normalViewPr>
  <p:slideViewPr>
    <p:cSldViewPr>
      <p:cViewPr varScale="1">
        <p:scale>
          <a:sx n="90" d="100"/>
          <a:sy n="90" d="100"/>
        </p:scale>
        <p:origin x="954" y="9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elarz" userId="7366b0ac539b5a61" providerId="LiveId" clId="{30480480-D6C1-4F00-B21C-56EEE4F3108E}"/>
    <pc:docChg chg="custSel modSld">
      <pc:chgData name="Daniel Selarz" userId="7366b0ac539b5a61" providerId="LiveId" clId="{30480480-D6C1-4F00-B21C-56EEE4F3108E}" dt="2018-09-06T20:56:00.385" v="27" actId="27636"/>
      <pc:docMkLst>
        <pc:docMk/>
      </pc:docMkLst>
      <pc:sldChg chg="modSp">
        <pc:chgData name="Daniel Selarz" userId="7366b0ac539b5a61" providerId="LiveId" clId="{30480480-D6C1-4F00-B21C-56EEE4F3108E}" dt="2018-09-06T20:56:00.385" v="27" actId="27636"/>
        <pc:sldMkLst>
          <pc:docMk/>
          <pc:sldMk cId="2816204779" sldId="274"/>
        </pc:sldMkLst>
        <pc:spChg chg="mod">
          <ac:chgData name="Daniel Selarz" userId="7366b0ac539b5a61" providerId="LiveId" clId="{30480480-D6C1-4F00-B21C-56EEE4F3108E}" dt="2018-09-06T20:56:00.385" v="27" actId="27636"/>
          <ac:spMkLst>
            <pc:docMk/>
            <pc:sldMk cId="2816204779" sldId="274"/>
            <ac:spMk id="4" creationId="{2BDBD907-54B4-4B0A-B0CC-C45A48037F45}"/>
          </ac:spMkLst>
        </pc:spChg>
        <pc:spChg chg="mod">
          <ac:chgData name="Daniel Selarz" userId="7366b0ac539b5a61" providerId="LiveId" clId="{30480480-D6C1-4F00-B21C-56EEE4F3108E}" dt="2018-09-06T20:56:00.341" v="26" actId="27636"/>
          <ac:spMkLst>
            <pc:docMk/>
            <pc:sldMk cId="2816204779" sldId="274"/>
            <ac:spMk id="6" creationId="{29FA6B63-CC12-42A8-B46F-65BBEEE87F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9/6/2018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9/6/2018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9/6/2018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9/6/2018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9/6/2018</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9/6/2018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9/6/2018</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9/6/2018</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9/6/2018</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9/6/2018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9/6/2018</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9/6/2018</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www.courts.ca.gov/documents/pldpi002.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leginfo.legislature.ca.gov/faces/codes_displaySection.xhtml?lawCode=CCP&amp;sectionNum=1013." TargetMode="External"/><Relationship Id="rId2" Type="http://schemas.openxmlformats.org/officeDocument/2006/relationships/hyperlink" Target="http://leginfo.legislature.ca.gov/faces/codes_displaySection.xhtml?lawCode=CCP&amp;sectionNum=100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urts.ca.gov/documents/pos010.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courts.ca.gov/documents/pldpi003.pdf"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www.courts.ca.gov/documents/pld050.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Pretrial Practice</a:t>
            </a:r>
          </a:p>
        </p:txBody>
      </p:sp>
      <p:sp>
        <p:nvSpPr>
          <p:cNvPr id="3" name="Subtitle 2"/>
          <p:cNvSpPr>
            <a:spLocks noGrp="1"/>
          </p:cNvSpPr>
          <p:nvPr>
            <p:ph type="subTitle" idx="1"/>
          </p:nvPr>
        </p:nvSpPr>
        <p:spPr>
          <a:xfrm>
            <a:off x="1522413" y="5105400"/>
            <a:ext cx="10210799" cy="1066800"/>
          </a:xfrm>
        </p:spPr>
        <p:txBody>
          <a:bodyPr>
            <a:normAutofit/>
          </a:bodyPr>
          <a:lstStyle/>
          <a:p>
            <a:r>
              <a:rPr lang="en-US"/>
              <a:t>Responsive Pleadings and Motions</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Motion to Stay</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3657600"/>
          </a:xfrm>
        </p:spPr>
        <p:txBody>
          <a:bodyPr>
            <a:noAutofit/>
          </a:bodyPr>
          <a:lstStyle/>
          <a:p>
            <a:pPr marL="457200" indent="-457200" algn="just">
              <a:buFont typeface="Arial" panose="020B0604020202020204" pitchFamily="34" charset="0"/>
              <a:buChar char="•"/>
            </a:pPr>
            <a:r>
              <a:rPr lang="en-US" sz="2800" dirty="0"/>
              <a:t>A motion to stay asks the court to put the case on hold for a while, so that something else can happen. </a:t>
            </a:r>
            <a:endParaRPr lang="en-US" sz="2800" b="1" dirty="0"/>
          </a:p>
          <a:p>
            <a:pPr marL="914400" lvl="1" indent="-457200" algn="just">
              <a:buFont typeface="Arial" panose="020B0604020202020204" pitchFamily="34" charset="0"/>
              <a:buChar char="•"/>
            </a:pPr>
            <a:r>
              <a:rPr lang="en-US" sz="2400" b="0" dirty="0"/>
              <a:t>For example, if you are in the middle of a bankruptcy case, you can file a motion to stay so that the case stops until your bankruptcy case is finalized.</a:t>
            </a:r>
          </a:p>
        </p:txBody>
      </p:sp>
    </p:spTree>
    <p:extLst>
      <p:ext uri="{BB962C8B-B14F-4D97-AF65-F5344CB8AC3E}">
        <p14:creationId xmlns:p14="http://schemas.microsoft.com/office/powerpoint/2010/main" val="48415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Cross-Complaints</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600200"/>
            <a:ext cx="10134597" cy="3886200"/>
          </a:xfrm>
        </p:spPr>
        <p:txBody>
          <a:bodyPr>
            <a:noAutofit/>
          </a:bodyPr>
          <a:lstStyle/>
          <a:p>
            <a:pPr marL="457200" indent="-457200" algn="just">
              <a:buFont typeface="Arial" panose="020B0604020202020204" pitchFamily="34" charset="0"/>
              <a:buChar char="•"/>
            </a:pPr>
            <a:r>
              <a:rPr lang="en-US" sz="2800" dirty="0"/>
              <a:t>If you have a claim that arises out of the same transaction, occurrence, or series of events as the plaintiff’s lawsuit, you must file a Cross-Complaint with your Answer. </a:t>
            </a:r>
          </a:p>
          <a:p>
            <a:pPr marL="457200" indent="-457200" algn="just">
              <a:buFont typeface="Arial" panose="020B0604020202020204" pitchFamily="34" charset="0"/>
              <a:buChar char="•"/>
            </a:pPr>
            <a:endParaRPr lang="en-US" sz="2800" dirty="0"/>
          </a:p>
          <a:p>
            <a:pPr marL="457200" indent="-457200" algn="just">
              <a:buFont typeface="Arial" panose="020B0604020202020204" pitchFamily="34" charset="0"/>
              <a:buChar char="•"/>
            </a:pPr>
            <a:r>
              <a:rPr lang="en-US" sz="2800" dirty="0"/>
              <a:t>If your Cross-Complaint is not filed before or at the time you file your Answer, you will need to file complicated paperwork to ask the judge for permission to file your Cross-Complaint. </a:t>
            </a:r>
          </a:p>
          <a:p>
            <a:pPr algn="just"/>
            <a:endParaRPr lang="en-US" sz="2800" dirty="0"/>
          </a:p>
          <a:p>
            <a:pPr algn="just"/>
            <a:r>
              <a:rPr lang="en-US" sz="2800" dirty="0">
                <a:hlinkClick r:id="rId2"/>
              </a:rPr>
              <a:t>Cross-Complaint Form</a:t>
            </a:r>
            <a:endParaRPr lang="en-US" sz="2800" dirty="0"/>
          </a:p>
        </p:txBody>
      </p:sp>
    </p:spTree>
    <p:extLst>
      <p:ext uri="{BB962C8B-B14F-4D97-AF65-F5344CB8AC3E}">
        <p14:creationId xmlns:p14="http://schemas.microsoft.com/office/powerpoint/2010/main" val="408920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Demurrer: General</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447800"/>
            <a:ext cx="10134597" cy="5410200"/>
          </a:xfrm>
        </p:spPr>
        <p:txBody>
          <a:bodyPr>
            <a:noAutofit/>
          </a:bodyPr>
          <a:lstStyle/>
          <a:p>
            <a:pPr marL="285750" indent="-285750" algn="just">
              <a:buFont typeface="Arial" panose="020B0604020202020204" pitchFamily="34" charset="0"/>
              <a:buChar char="•"/>
            </a:pPr>
            <a:r>
              <a:rPr lang="en-US" sz="1800" dirty="0"/>
              <a:t>A Demurrer is used to tell the court that the allegations in the complaint do not provide legally sufficient reason for the defendant to be sued. A Demurrer questions only the legal sufficiency of the allegations, not their truth or the plaintiff’s ability to prove them.</a:t>
            </a:r>
          </a:p>
          <a:p>
            <a:pPr algn="just"/>
            <a:endParaRPr lang="en-US" sz="1800" dirty="0"/>
          </a:p>
          <a:p>
            <a:pPr marL="285750" indent="-285750" algn="just">
              <a:buFont typeface="Arial" panose="020B0604020202020204" pitchFamily="34" charset="0"/>
              <a:buChar char="•"/>
            </a:pPr>
            <a:r>
              <a:rPr lang="en-US" sz="1800" dirty="0"/>
              <a:t>If the party against whom a complaint or cross-complaint has been filed fails to object to the pleading, either by demurrer or answer, that party is deemed to have waived the objection unless it is an objection that the court has no jurisdiction of the subject of the cause of action alleged in the pleading or an objection that the pleading does not state facts sufficient to constitute a cause of action. CCP § 430.80(a).</a:t>
            </a:r>
          </a:p>
          <a:p>
            <a:pPr algn="just"/>
            <a:endParaRPr lang="en-US" sz="1800" dirty="0"/>
          </a:p>
          <a:p>
            <a:pPr marL="285750" indent="-285750" algn="just">
              <a:buFont typeface="Arial" panose="020B0604020202020204" pitchFamily="34" charset="0"/>
              <a:buChar char="•"/>
            </a:pPr>
            <a:r>
              <a:rPr lang="en-US" sz="1800" dirty="0"/>
              <a:t>A demurrer to a cause of action may be filed without answering other causes of action. CRC 3.1320(b).</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If the Demurrer is overruled, the Defendant must file an Answer to the original complaint within 10 days CRC 3.1320(g), (j). </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If the Demurrer is sustained with leave to amend the complaint, the Plaintiff can correct the errors in the complaint, serve the Defendant with an Amended Complaint, and the case will proceed. </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If the Demurrer is sustained without leave to amend the complaint, the case is usually dismissed.</a:t>
            </a:r>
          </a:p>
        </p:txBody>
      </p:sp>
    </p:spTree>
    <p:extLst>
      <p:ext uri="{BB962C8B-B14F-4D97-AF65-F5344CB8AC3E}">
        <p14:creationId xmlns:p14="http://schemas.microsoft.com/office/powerpoint/2010/main" val="128312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26BE-F55D-4E17-82BD-CE1096808D61}"/>
              </a:ext>
            </a:extLst>
          </p:cNvPr>
          <p:cNvSpPr>
            <a:spLocks noGrp="1"/>
          </p:cNvSpPr>
          <p:nvPr>
            <p:ph type="title"/>
          </p:nvPr>
        </p:nvSpPr>
        <p:spPr>
          <a:xfrm>
            <a:off x="1522413" y="274638"/>
            <a:ext cx="10666411" cy="1020762"/>
          </a:xfrm>
        </p:spPr>
        <p:txBody>
          <a:bodyPr>
            <a:normAutofit/>
          </a:bodyPr>
          <a:lstStyle/>
          <a:p>
            <a:r>
              <a:rPr lang="en-US" sz="2800" dirty="0"/>
              <a:t>Introduction to Pleadings – Responding to a Lawsuit</a:t>
            </a:r>
            <a:br>
              <a:rPr lang="en-US" sz="2800" dirty="0"/>
            </a:br>
            <a:r>
              <a:rPr lang="en-US" sz="2800" dirty="0"/>
              <a:t>Demurrer: Timing</a:t>
            </a:r>
          </a:p>
        </p:txBody>
      </p:sp>
      <p:sp>
        <p:nvSpPr>
          <p:cNvPr id="3" name="Content Placeholder 2">
            <a:extLst>
              <a:ext uri="{FF2B5EF4-FFF2-40B4-BE49-F238E27FC236}">
                <a16:creationId xmlns:a16="http://schemas.microsoft.com/office/drawing/2014/main" id="{B168A8DF-AE79-4E40-BE3C-F932A060D259}"/>
              </a:ext>
            </a:extLst>
          </p:cNvPr>
          <p:cNvSpPr>
            <a:spLocks noGrp="1"/>
          </p:cNvSpPr>
          <p:nvPr>
            <p:ph idx="1"/>
          </p:nvPr>
        </p:nvSpPr>
        <p:spPr>
          <a:xfrm>
            <a:off x="1522413" y="1752600"/>
            <a:ext cx="10134599" cy="4953000"/>
          </a:xfrm>
        </p:spPr>
        <p:txBody>
          <a:bodyPr>
            <a:normAutofit fontScale="85000" lnSpcReduction="20000"/>
          </a:bodyPr>
          <a:lstStyle/>
          <a:p>
            <a:pPr algn="just"/>
            <a:r>
              <a:rPr lang="en-US" dirty="0"/>
              <a:t>“A person against whom a complaint or cross-complaint has been filed may, within 30 days after service of the complaint or cross-complaint, demur to the complaint or cross-complaint.” CCP § 430.40.</a:t>
            </a:r>
          </a:p>
          <a:p>
            <a:pPr algn="just"/>
            <a:r>
              <a:rPr lang="en-US" dirty="0"/>
              <a:t>Before filing a demurrer, the parties must meet and confer at least five (5) days before the responsive pleading is due “for the purpose of determining whether an agreement can be reached that would resolve the objections to be raised in the demurrer.” This same subsection also imposes a further “meet and confer again with the party who filed the amended pleading before filing a demurrer to the amended pleading. CCP § 430.41(a).</a:t>
            </a:r>
          </a:p>
          <a:p>
            <a:pPr algn="just"/>
            <a:r>
              <a:rPr lang="en-US" dirty="0"/>
              <a:t>A party filing a demurrer must serve and file therewith a notice of hearing that must specify a hearing date in accordance with the provisions of Code of Civil Procedure section 1005 and, if service is by electronic means, in accordance with the requirements of Code of Civil Procedure section 1010.6(a)(4) and rule 2.251(h)(2). CRC 3.1320(c).</a:t>
            </a:r>
          </a:p>
          <a:p>
            <a:pPr lvl="1" algn="just"/>
            <a:r>
              <a:rPr lang="en-US" dirty="0"/>
              <a:t>Must be served and filed 16 </a:t>
            </a:r>
            <a:r>
              <a:rPr lang="en-US" u="sng" dirty="0"/>
              <a:t>court</a:t>
            </a:r>
            <a:r>
              <a:rPr lang="en-US" dirty="0"/>
              <a:t> days before the hearing date (+ 5 more </a:t>
            </a:r>
            <a:r>
              <a:rPr lang="en-US" u="sng" dirty="0"/>
              <a:t>calendar</a:t>
            </a:r>
            <a:r>
              <a:rPr lang="en-US" dirty="0"/>
              <a:t> days if served by mail) (+ 2 more if served by fax, express mail, or overnight delivery). [</a:t>
            </a:r>
            <a:r>
              <a:rPr lang="en-US" dirty="0">
                <a:hlinkClick r:id="rId2"/>
              </a:rPr>
              <a:t>CCP  1005</a:t>
            </a:r>
            <a:r>
              <a:rPr lang="en-US" dirty="0"/>
              <a:t>] Note: </a:t>
            </a:r>
            <a:r>
              <a:rPr lang="en-US" dirty="0">
                <a:hlinkClick r:id="rId3"/>
              </a:rPr>
              <a:t>CCP 1013</a:t>
            </a:r>
            <a:r>
              <a:rPr lang="en-US" dirty="0"/>
              <a:t> does not apply.</a:t>
            </a:r>
          </a:p>
          <a:p>
            <a:pPr algn="just"/>
            <a:r>
              <a:rPr lang="en-US" dirty="0"/>
              <a:t>Demurrers must be set for hearing not more than 35 days following the filing of the demurrer or on the first date available to the court thereafter. For good cause shown, the court may order the hearing held on an earlier or later day on notice prescribed by the court. CRC 3.1320(d).</a:t>
            </a:r>
          </a:p>
          <a:p>
            <a:endParaRPr lang="en-US" dirty="0"/>
          </a:p>
        </p:txBody>
      </p:sp>
    </p:spTree>
    <p:extLst>
      <p:ext uri="{BB962C8B-B14F-4D97-AF65-F5344CB8AC3E}">
        <p14:creationId xmlns:p14="http://schemas.microsoft.com/office/powerpoint/2010/main" val="140845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4CA8-E8F5-4CA6-9D1A-8ED673675EAC}"/>
              </a:ext>
            </a:extLst>
          </p:cNvPr>
          <p:cNvSpPr>
            <a:spLocks noGrp="1"/>
          </p:cNvSpPr>
          <p:nvPr>
            <p:ph type="title"/>
          </p:nvPr>
        </p:nvSpPr>
        <p:spPr>
          <a:xfrm>
            <a:off x="1522413" y="274638"/>
            <a:ext cx="10666412" cy="1020762"/>
          </a:xfrm>
        </p:spPr>
        <p:txBody>
          <a:bodyPr>
            <a:normAutofit/>
          </a:bodyPr>
          <a:lstStyle/>
          <a:p>
            <a:r>
              <a:rPr lang="en-US" sz="2800" dirty="0"/>
              <a:t>Introduction to Pleadings – Responding to a Lawsuit</a:t>
            </a:r>
            <a:br>
              <a:rPr lang="en-US" sz="2800" dirty="0"/>
            </a:br>
            <a:r>
              <a:rPr lang="en-US" sz="2800" dirty="0"/>
              <a:t>Demurrer: Format &amp; Substance</a:t>
            </a:r>
          </a:p>
        </p:txBody>
      </p:sp>
      <p:sp>
        <p:nvSpPr>
          <p:cNvPr id="3" name="Text Placeholder 2">
            <a:extLst>
              <a:ext uri="{FF2B5EF4-FFF2-40B4-BE49-F238E27FC236}">
                <a16:creationId xmlns:a16="http://schemas.microsoft.com/office/drawing/2014/main" id="{52F156F0-DC6C-42FD-853F-FEEBC9822443}"/>
              </a:ext>
            </a:extLst>
          </p:cNvPr>
          <p:cNvSpPr>
            <a:spLocks noGrp="1"/>
          </p:cNvSpPr>
          <p:nvPr>
            <p:ph type="body" idx="1"/>
          </p:nvPr>
        </p:nvSpPr>
        <p:spPr>
          <a:xfrm>
            <a:off x="1068260" y="1447800"/>
            <a:ext cx="4416552" cy="762000"/>
          </a:xfrm>
        </p:spPr>
        <p:txBody>
          <a:bodyPr/>
          <a:lstStyle/>
          <a:p>
            <a:pPr algn="ctr"/>
            <a:r>
              <a:rPr lang="en-US" dirty="0"/>
              <a:t>All Motions</a:t>
            </a:r>
          </a:p>
        </p:txBody>
      </p:sp>
      <p:sp>
        <p:nvSpPr>
          <p:cNvPr id="4" name="Content Placeholder 3">
            <a:extLst>
              <a:ext uri="{FF2B5EF4-FFF2-40B4-BE49-F238E27FC236}">
                <a16:creationId xmlns:a16="http://schemas.microsoft.com/office/drawing/2014/main" id="{775769CD-F02A-4A3B-A313-18F5B055823A}"/>
              </a:ext>
            </a:extLst>
          </p:cNvPr>
          <p:cNvSpPr>
            <a:spLocks noGrp="1"/>
          </p:cNvSpPr>
          <p:nvPr>
            <p:ph sz="half" idx="2"/>
          </p:nvPr>
        </p:nvSpPr>
        <p:spPr>
          <a:xfrm>
            <a:off x="303212" y="2057400"/>
            <a:ext cx="5946648" cy="4952999"/>
          </a:xfrm>
        </p:spPr>
        <p:txBody>
          <a:bodyPr>
            <a:noAutofit/>
          </a:bodyPr>
          <a:lstStyle/>
          <a:p>
            <a:pPr algn="just"/>
            <a:r>
              <a:rPr lang="en-US" sz="1400" dirty="0"/>
              <a:t>The papers filed in support of a motion must consist of at least the following:</a:t>
            </a:r>
          </a:p>
          <a:p>
            <a:pPr marL="731520" lvl="1" indent="-457200" algn="just">
              <a:buFont typeface="+mj-lt"/>
              <a:buAutoNum type="arabicPeriod"/>
            </a:pPr>
            <a:r>
              <a:rPr lang="en-US" sz="1400" dirty="0"/>
              <a:t>A notice of hearing on the motion;</a:t>
            </a:r>
          </a:p>
          <a:p>
            <a:pPr marL="731520" lvl="1" indent="-457200" algn="just">
              <a:buFont typeface="+mj-lt"/>
              <a:buAutoNum type="arabicPeriod"/>
            </a:pPr>
            <a:r>
              <a:rPr lang="en-US" sz="1400" dirty="0"/>
              <a:t>The motion itself and</a:t>
            </a:r>
          </a:p>
          <a:p>
            <a:pPr marL="731520" lvl="1" indent="-457200" algn="just">
              <a:buFont typeface="+mj-lt"/>
              <a:buAutoNum type="arabicPeriod"/>
            </a:pPr>
            <a:r>
              <a:rPr lang="en-US" sz="1400" dirty="0"/>
              <a:t>A memorandum in support of the motion or demurrer. CRC 3.1112(a).</a:t>
            </a:r>
          </a:p>
          <a:p>
            <a:pPr algn="just"/>
            <a:r>
              <a:rPr lang="en-US" sz="1400" dirty="0"/>
              <a:t>Other papers may be filed in support of a motion, including declarations, exhibits, appendices, and other documents or pleadings. CRC 3.1112(b).</a:t>
            </a:r>
          </a:p>
          <a:p>
            <a:pPr algn="just"/>
            <a:r>
              <a:rPr lang="en-US" sz="1400" dirty="0"/>
              <a:t>The papers filed under (a) and (b) may either be filed as separate documents or combined in one or more documents if the party filing a combined pleading specifies these items separately in the caption of the combined pleading. CRC 3.1112(c).</a:t>
            </a:r>
          </a:p>
          <a:p>
            <a:pPr algn="just"/>
            <a:r>
              <a:rPr lang="en-US" sz="1400" dirty="0"/>
              <a:t>A motion must:</a:t>
            </a:r>
          </a:p>
          <a:p>
            <a:pPr marL="731520" lvl="1" indent="-457200" algn="just">
              <a:buFont typeface="+mj-lt"/>
              <a:buAutoNum type="arabicPeriod"/>
            </a:pPr>
            <a:r>
              <a:rPr lang="en-US" sz="1400" dirty="0"/>
              <a:t>Identify the party or parties bringing the motion;</a:t>
            </a:r>
          </a:p>
          <a:p>
            <a:pPr marL="731520" lvl="1" indent="-457200" algn="just">
              <a:buFont typeface="+mj-lt"/>
              <a:buAutoNum type="arabicPeriod"/>
            </a:pPr>
            <a:r>
              <a:rPr lang="en-US" sz="1400" dirty="0"/>
              <a:t>Name the parties to whom it is addressed;</a:t>
            </a:r>
          </a:p>
          <a:p>
            <a:pPr marL="731520" lvl="1" indent="-457200" algn="just">
              <a:buFont typeface="+mj-lt"/>
              <a:buAutoNum type="arabicPeriod"/>
            </a:pPr>
            <a:r>
              <a:rPr lang="en-US" sz="1400" dirty="0"/>
              <a:t>Briefly state the basis for the motion and the relief sought; and</a:t>
            </a:r>
          </a:p>
          <a:p>
            <a:pPr marL="731520" lvl="1" indent="-457200" algn="just">
              <a:buFont typeface="+mj-lt"/>
              <a:buAutoNum type="arabicPeriod"/>
            </a:pPr>
            <a:r>
              <a:rPr lang="en-US" sz="1400" dirty="0"/>
              <a:t>If a pleading is challenged, state the specific portion challenged. CRC 3.1112(d)</a:t>
            </a:r>
          </a:p>
        </p:txBody>
      </p:sp>
      <p:sp>
        <p:nvSpPr>
          <p:cNvPr id="5" name="Text Placeholder 4">
            <a:extLst>
              <a:ext uri="{FF2B5EF4-FFF2-40B4-BE49-F238E27FC236}">
                <a16:creationId xmlns:a16="http://schemas.microsoft.com/office/drawing/2014/main" id="{DE3796DD-F0D4-459E-9541-2B4B321AC672}"/>
              </a:ext>
            </a:extLst>
          </p:cNvPr>
          <p:cNvSpPr>
            <a:spLocks noGrp="1"/>
          </p:cNvSpPr>
          <p:nvPr>
            <p:ph type="body" sz="quarter" idx="3"/>
          </p:nvPr>
        </p:nvSpPr>
        <p:spPr>
          <a:xfrm>
            <a:off x="6859460" y="1447800"/>
            <a:ext cx="4416552" cy="762000"/>
          </a:xfrm>
        </p:spPr>
        <p:txBody>
          <a:bodyPr/>
          <a:lstStyle/>
          <a:p>
            <a:pPr algn="ctr"/>
            <a:r>
              <a:rPr lang="en-US" dirty="0"/>
              <a:t>Demurrer Specific</a:t>
            </a:r>
          </a:p>
        </p:txBody>
      </p:sp>
      <p:sp>
        <p:nvSpPr>
          <p:cNvPr id="6" name="Content Placeholder 5">
            <a:extLst>
              <a:ext uri="{FF2B5EF4-FFF2-40B4-BE49-F238E27FC236}">
                <a16:creationId xmlns:a16="http://schemas.microsoft.com/office/drawing/2014/main" id="{D7D94B52-C955-49C8-968A-1C0BA16B2EA3}"/>
              </a:ext>
            </a:extLst>
          </p:cNvPr>
          <p:cNvSpPr>
            <a:spLocks noGrp="1"/>
          </p:cNvSpPr>
          <p:nvPr>
            <p:ph sz="quarter" idx="4"/>
          </p:nvPr>
        </p:nvSpPr>
        <p:spPr>
          <a:xfrm>
            <a:off x="6249860" y="2057400"/>
            <a:ext cx="5635752" cy="4114801"/>
          </a:xfrm>
        </p:spPr>
        <p:txBody>
          <a:bodyPr>
            <a:normAutofit fontScale="70000" lnSpcReduction="20000"/>
          </a:bodyPr>
          <a:lstStyle/>
          <a:p>
            <a:pPr algn="just"/>
            <a:r>
              <a:rPr lang="en-US" dirty="0"/>
              <a:t>A demurrer shall distinctly specify the grounds upon which any of the objections to the complaint, cross-complaint, or answer are taken.  CCP § 430.60.</a:t>
            </a:r>
          </a:p>
          <a:p>
            <a:pPr algn="just"/>
            <a:r>
              <a:rPr lang="en-US" dirty="0"/>
              <a:t>Each ground of demurrer must be in a separate paragraph and must state whether it applies to the entire complaint, cross-complaint, or answer, or to specified causes of action or defenses. CRC 3.1320(a).</a:t>
            </a:r>
          </a:p>
          <a:p>
            <a:pPr algn="just"/>
            <a:r>
              <a:rPr lang="en-US" dirty="0"/>
              <a:t>A demurrer must state, on the first page immediately below the number of the case, the name of the party filing the demurrer and the name of the party whose pleading is the subject of the demurrer. CRC 3.1320(e).</a:t>
            </a:r>
          </a:p>
          <a:p>
            <a:pPr algn="just"/>
            <a:r>
              <a:rPr lang="en-US" dirty="0"/>
              <a:t>The demurrer must include a declaration stating the parties met and conferred and were unable to reach an agreement, or the pleading party failed to respond to meet and confer efforts.  CCP § 430.41(a)(3).</a:t>
            </a:r>
          </a:p>
        </p:txBody>
      </p:sp>
    </p:spTree>
    <p:extLst>
      <p:ext uri="{BB962C8B-B14F-4D97-AF65-F5344CB8AC3E}">
        <p14:creationId xmlns:p14="http://schemas.microsoft.com/office/powerpoint/2010/main" val="121206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26BE-F55D-4E17-82BD-CE1096808D61}"/>
              </a:ext>
            </a:extLst>
          </p:cNvPr>
          <p:cNvSpPr>
            <a:spLocks noGrp="1"/>
          </p:cNvSpPr>
          <p:nvPr>
            <p:ph type="title"/>
          </p:nvPr>
        </p:nvSpPr>
        <p:spPr>
          <a:xfrm>
            <a:off x="1522413" y="274638"/>
            <a:ext cx="10666411" cy="1020762"/>
          </a:xfrm>
        </p:spPr>
        <p:txBody>
          <a:bodyPr>
            <a:normAutofit/>
          </a:bodyPr>
          <a:lstStyle/>
          <a:p>
            <a:r>
              <a:rPr lang="en-US" sz="2800" dirty="0"/>
              <a:t>Introduction to Pleadings – Responding to a Lawsuit</a:t>
            </a:r>
            <a:br>
              <a:rPr lang="en-US" sz="2800" dirty="0"/>
            </a:br>
            <a:r>
              <a:rPr lang="en-US" sz="2800" dirty="0"/>
              <a:t>Demurrer: Legal Standard</a:t>
            </a:r>
          </a:p>
        </p:txBody>
      </p:sp>
      <p:sp>
        <p:nvSpPr>
          <p:cNvPr id="3" name="Content Placeholder 2">
            <a:extLst>
              <a:ext uri="{FF2B5EF4-FFF2-40B4-BE49-F238E27FC236}">
                <a16:creationId xmlns:a16="http://schemas.microsoft.com/office/drawing/2014/main" id="{B168A8DF-AE79-4E40-BE3C-F932A060D259}"/>
              </a:ext>
            </a:extLst>
          </p:cNvPr>
          <p:cNvSpPr>
            <a:spLocks noGrp="1"/>
          </p:cNvSpPr>
          <p:nvPr>
            <p:ph idx="1"/>
          </p:nvPr>
        </p:nvSpPr>
        <p:spPr>
          <a:xfrm>
            <a:off x="1522413" y="1524000"/>
            <a:ext cx="10515599" cy="5257800"/>
          </a:xfrm>
        </p:spPr>
        <p:txBody>
          <a:bodyPr>
            <a:noAutofit/>
          </a:bodyPr>
          <a:lstStyle/>
          <a:p>
            <a:pPr algn="just"/>
            <a:r>
              <a:rPr lang="en-US" sz="1400" dirty="0"/>
              <a:t>California </a:t>
            </a:r>
            <a:r>
              <a:rPr lang="en-US" sz="1400" i="1" dirty="0"/>
              <a:t>Code of Civil Procedure</a:t>
            </a:r>
            <a:r>
              <a:rPr lang="en-US" sz="1400" dirty="0"/>
              <a:t> </a:t>
            </a:r>
            <a:r>
              <a:rPr lang="en-US" sz="1400" i="1" dirty="0"/>
              <a:t>§</a:t>
            </a:r>
            <a:r>
              <a:rPr lang="en-US" sz="1400" dirty="0"/>
              <a:t> 430.10, provides in pertinent part: “The party against whom a complaint or cross-complaint has been filed may object, by demurrer or answer as provided in Section 430.30, to the pleading on any one or more of the following grounds:</a:t>
            </a:r>
          </a:p>
          <a:p>
            <a:pPr lvl="1" algn="just"/>
            <a:r>
              <a:rPr lang="en-US" sz="1000" dirty="0"/>
              <a:t>(a) The court has no jurisdiction of the subject of the cause of action alleged in the pleading. </a:t>
            </a:r>
          </a:p>
          <a:p>
            <a:pPr lvl="1" algn="just"/>
            <a:r>
              <a:rPr lang="en-US" sz="1000" dirty="0"/>
              <a:t>(b) The person who filed the pleading does not have the legal capacity to sue.</a:t>
            </a:r>
          </a:p>
          <a:p>
            <a:pPr lvl="1" algn="just"/>
            <a:r>
              <a:rPr lang="en-US" sz="1000" dirty="0"/>
              <a:t>(c) There is another action pending between the same parties on the same cause of action.</a:t>
            </a:r>
          </a:p>
          <a:p>
            <a:pPr lvl="1" algn="just"/>
            <a:r>
              <a:rPr lang="en-US" sz="1000" dirty="0"/>
              <a:t>(d) There is a defect or misjoinder of parties.</a:t>
            </a:r>
          </a:p>
          <a:p>
            <a:pPr lvl="1" algn="just"/>
            <a:r>
              <a:rPr lang="en-US" sz="1000" dirty="0"/>
              <a:t>(e) The pleading does not state facts sufficient to constitute a cause of action.</a:t>
            </a:r>
          </a:p>
          <a:p>
            <a:pPr lvl="1" algn="just"/>
            <a:r>
              <a:rPr lang="en-US" sz="1000" dirty="0"/>
              <a:t>(f) The pleading is uncertain. As used in this subdivision, “uncertain” includes ambiguous and unintelligible.</a:t>
            </a:r>
          </a:p>
          <a:p>
            <a:pPr lvl="1" algn="just"/>
            <a:r>
              <a:rPr lang="en-US" sz="1000" dirty="0"/>
              <a:t>(g) In an action founded upon a contract, it cannot be ascertained from the pleading whether the contract is written, is oral, or is implied by conduct.</a:t>
            </a:r>
          </a:p>
          <a:p>
            <a:pPr algn="just"/>
            <a:r>
              <a:rPr lang="en-US" sz="1400" dirty="0"/>
              <a:t>California </a:t>
            </a:r>
            <a:r>
              <a:rPr lang="en-US" sz="1400" i="1" dirty="0"/>
              <a:t>Code of Civil Procedure §</a:t>
            </a:r>
            <a:r>
              <a:rPr lang="en-US" sz="1400" dirty="0"/>
              <a:t> 430.30(a) provides in relevant part:</a:t>
            </a:r>
          </a:p>
          <a:p>
            <a:pPr lvl="1" algn="just"/>
            <a:r>
              <a:rPr lang="en-US" sz="1400" dirty="0"/>
              <a:t>“When any ground for objection to a complaint . . . appears on the face thereof , or from any matter of which the court is required to or may take judicial notice, the objection on that ground may be taken by a demurrer to the pleading.”</a:t>
            </a:r>
          </a:p>
          <a:p>
            <a:pPr algn="just"/>
            <a:r>
              <a:rPr lang="en-US" sz="1400" dirty="0"/>
              <a:t>A demurrer to the Complaint may be taken to the whole Complaint or any of the causes of action. CCP § 430.50.</a:t>
            </a:r>
          </a:p>
          <a:p>
            <a:pPr algn="just"/>
            <a:r>
              <a:rPr lang="en-US" sz="1400" dirty="0"/>
              <a:t>A demurrer tests the legal sufficiency of the Complaint as it raises issues of law, not fact, regarding the form or content of the Complaint. CCP </a:t>
            </a:r>
            <a:r>
              <a:rPr lang="en-US" sz="1400" i="1" dirty="0"/>
              <a:t>§ </a:t>
            </a:r>
            <a:r>
              <a:rPr lang="en-US" sz="1400" dirty="0"/>
              <a:t>589.</a:t>
            </a:r>
          </a:p>
          <a:p>
            <a:pPr lvl="1" algn="just"/>
            <a:r>
              <a:rPr lang="en-US" sz="1400" dirty="0"/>
              <a:t>For the purpose of testing the sufficiency of the cause of action, the demurrer admits the truth of all material facts properly pleaded (i.e., all ultimate facts alleged, but not contentions, deductions or conclusions of fact or law). </a:t>
            </a:r>
            <a:r>
              <a:rPr lang="en-US" sz="1400" i="1" dirty="0"/>
              <a:t>Serrano v. Priest </a:t>
            </a:r>
            <a:r>
              <a:rPr lang="en-US" sz="1400" dirty="0"/>
              <a:t>(1971) 5 Cal.3d 584, 591.</a:t>
            </a:r>
          </a:p>
          <a:p>
            <a:pPr algn="just"/>
            <a:r>
              <a:rPr lang="en-US" sz="1400" dirty="0"/>
              <a:t>A general demurrer may lie because the complaint alleges either too little, or too much, where the complaint is incomplete (plaintiffs have failed to allege some "ultimate fact" required to state a cause of action), or, it can be used where plaintiff has included allegations that clearly disclose some defense or bar to recovery. </a:t>
            </a:r>
            <a:r>
              <a:rPr lang="en-US" sz="1400" i="1" dirty="0"/>
              <a:t>Crosstalk Productions, Inc. v. Jacobson </a:t>
            </a:r>
            <a:r>
              <a:rPr lang="en-US" sz="1400" dirty="0"/>
              <a:t>(1998) 65 Cal.App.4th 631, 635.</a:t>
            </a:r>
          </a:p>
        </p:txBody>
      </p:sp>
    </p:spTree>
    <p:extLst>
      <p:ext uri="{BB962C8B-B14F-4D97-AF65-F5344CB8AC3E}">
        <p14:creationId xmlns:p14="http://schemas.microsoft.com/office/powerpoint/2010/main" val="164311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FCF25-157D-45CA-AC51-25BF79D4393E}"/>
              </a:ext>
            </a:extLst>
          </p:cNvPr>
          <p:cNvSpPr>
            <a:spLocks noGrp="1"/>
          </p:cNvSpPr>
          <p:nvPr>
            <p:ph type="title"/>
          </p:nvPr>
        </p:nvSpPr>
        <p:spPr>
          <a:xfrm>
            <a:off x="1522414" y="274638"/>
            <a:ext cx="10439398" cy="1020762"/>
          </a:xfrm>
        </p:spPr>
        <p:txBody>
          <a:bodyPr>
            <a:noAutofit/>
          </a:bodyPr>
          <a:lstStyle/>
          <a:p>
            <a:r>
              <a:rPr lang="en-US" sz="2800" dirty="0"/>
              <a:t>Introduction to Pleadings – Responding to a Lawsuit</a:t>
            </a:r>
            <a:br>
              <a:rPr lang="en-US" sz="2800" dirty="0"/>
            </a:br>
            <a:r>
              <a:rPr lang="en-US" sz="2800" dirty="0"/>
              <a:t>Timing and Deadlines</a:t>
            </a:r>
          </a:p>
        </p:txBody>
      </p:sp>
      <p:sp>
        <p:nvSpPr>
          <p:cNvPr id="3" name="Text Placeholder 2">
            <a:extLst>
              <a:ext uri="{FF2B5EF4-FFF2-40B4-BE49-F238E27FC236}">
                <a16:creationId xmlns:a16="http://schemas.microsoft.com/office/drawing/2014/main" id="{65237D53-2EA2-41F1-9EF0-9ED4A9B79BAA}"/>
              </a:ext>
            </a:extLst>
          </p:cNvPr>
          <p:cNvSpPr>
            <a:spLocks noGrp="1"/>
          </p:cNvSpPr>
          <p:nvPr>
            <p:ph type="body" idx="1"/>
          </p:nvPr>
        </p:nvSpPr>
        <p:spPr>
          <a:xfrm>
            <a:off x="1522413" y="1524000"/>
            <a:ext cx="4416552" cy="762000"/>
          </a:xfrm>
        </p:spPr>
        <p:txBody>
          <a:bodyPr/>
          <a:lstStyle/>
          <a:p>
            <a:pPr algn="ctr"/>
            <a:r>
              <a:rPr lang="en-US" dirty="0"/>
              <a:t>Timing for Service of Complaint</a:t>
            </a:r>
          </a:p>
        </p:txBody>
      </p:sp>
      <p:sp>
        <p:nvSpPr>
          <p:cNvPr id="4" name="Content Placeholder 3">
            <a:extLst>
              <a:ext uri="{FF2B5EF4-FFF2-40B4-BE49-F238E27FC236}">
                <a16:creationId xmlns:a16="http://schemas.microsoft.com/office/drawing/2014/main" id="{2BDBD907-54B4-4B0A-B0CC-C45A48037F45}"/>
              </a:ext>
            </a:extLst>
          </p:cNvPr>
          <p:cNvSpPr>
            <a:spLocks noGrp="1"/>
          </p:cNvSpPr>
          <p:nvPr>
            <p:ph sz="half" idx="2"/>
          </p:nvPr>
        </p:nvSpPr>
        <p:spPr>
          <a:xfrm>
            <a:off x="1522413" y="2209800"/>
            <a:ext cx="4416552" cy="4191000"/>
          </a:xfrm>
        </p:spPr>
        <p:txBody>
          <a:bodyPr>
            <a:normAutofit fontScale="85000" lnSpcReduction="20000"/>
          </a:bodyPr>
          <a:lstStyle/>
          <a:p>
            <a:pPr algn="just"/>
            <a:r>
              <a:rPr lang="en-US" dirty="0"/>
              <a:t>The complaint must be served on all named defendants and proofs of service on those defendants must be filed with the court within 60 days after the filing of the complaint. CRC 3.110(b).</a:t>
            </a:r>
          </a:p>
          <a:p>
            <a:pPr lvl="1" algn="just"/>
            <a:r>
              <a:rPr lang="en-US" dirty="0"/>
              <a:t>The summons and complaint shall be served upon a defendant within three years after the action is commenced against the defendant.  CCP §583.210(a).</a:t>
            </a:r>
          </a:p>
          <a:p>
            <a:pPr algn="just"/>
            <a:r>
              <a:rPr lang="en-US" dirty="0"/>
              <a:t>When the complaint is amended to add a defendant, the added defendant must be served and proof of service must be filed within 30 days after the filing of the amended complaint. CRC 3.110(b).</a:t>
            </a:r>
          </a:p>
          <a:p>
            <a:pPr marL="0" indent="0" algn="just">
              <a:buNone/>
            </a:pPr>
            <a:r>
              <a:rPr lang="en-US" dirty="0">
                <a:hlinkClick r:id="rId2"/>
              </a:rPr>
              <a:t>Proof of Service of Summons Form</a:t>
            </a:r>
            <a:endParaRPr lang="en-US" dirty="0"/>
          </a:p>
          <a:p>
            <a:endParaRPr lang="en-US" dirty="0"/>
          </a:p>
        </p:txBody>
      </p:sp>
      <p:sp>
        <p:nvSpPr>
          <p:cNvPr id="5" name="Text Placeholder 4">
            <a:extLst>
              <a:ext uri="{FF2B5EF4-FFF2-40B4-BE49-F238E27FC236}">
                <a16:creationId xmlns:a16="http://schemas.microsoft.com/office/drawing/2014/main" id="{FD3A1EB3-BE76-4B08-8DAB-4996D0BC82C6}"/>
              </a:ext>
            </a:extLst>
          </p:cNvPr>
          <p:cNvSpPr>
            <a:spLocks noGrp="1"/>
          </p:cNvSpPr>
          <p:nvPr>
            <p:ph type="body" sz="quarter" idx="3"/>
          </p:nvPr>
        </p:nvSpPr>
        <p:spPr>
          <a:xfrm>
            <a:off x="6330696" y="1524000"/>
            <a:ext cx="4564316" cy="762000"/>
          </a:xfrm>
        </p:spPr>
        <p:txBody>
          <a:bodyPr>
            <a:normAutofit/>
          </a:bodyPr>
          <a:lstStyle/>
          <a:p>
            <a:pPr algn="ctr"/>
            <a:r>
              <a:rPr lang="en-US" dirty="0"/>
              <a:t>Timing for Response to Complaint</a:t>
            </a:r>
          </a:p>
        </p:txBody>
      </p:sp>
      <p:sp>
        <p:nvSpPr>
          <p:cNvPr id="6" name="Content Placeholder 5">
            <a:extLst>
              <a:ext uri="{FF2B5EF4-FFF2-40B4-BE49-F238E27FC236}">
                <a16:creationId xmlns:a16="http://schemas.microsoft.com/office/drawing/2014/main" id="{29FA6B63-CC12-42A8-B46F-65BBEEE87F63}"/>
              </a:ext>
            </a:extLst>
          </p:cNvPr>
          <p:cNvSpPr>
            <a:spLocks noGrp="1"/>
          </p:cNvSpPr>
          <p:nvPr>
            <p:ph sz="quarter" idx="4"/>
          </p:nvPr>
        </p:nvSpPr>
        <p:spPr>
          <a:xfrm>
            <a:off x="6249860" y="2209800"/>
            <a:ext cx="5330952" cy="4191000"/>
          </a:xfrm>
        </p:spPr>
        <p:txBody>
          <a:bodyPr>
            <a:normAutofit fontScale="85000" lnSpcReduction="20000"/>
          </a:bodyPr>
          <a:lstStyle/>
          <a:p>
            <a:pPr algn="just"/>
            <a:r>
              <a:rPr lang="en-US" sz="2700" dirty="0"/>
              <a:t>For most types of lawsuits, the law requires you to file a written response with the court within 30 calendar days after you are served. CCP § 412.20. </a:t>
            </a:r>
          </a:p>
          <a:p>
            <a:pPr lvl="1" algn="just"/>
            <a:r>
              <a:rPr lang="en-US" sz="2300" dirty="0"/>
              <a:t>If the 30th day falls on a weekend or court holiday, you have until the end of the next business day to file your response. CCP §§ 10, 12, 12(a).</a:t>
            </a:r>
          </a:p>
          <a:p>
            <a:pPr algn="just"/>
            <a:r>
              <a:rPr lang="en-US" sz="2700" dirty="0"/>
              <a:t>The parties may stipulate without leave of court to one 15-day extension beyond the 30-day time period prescribed for the response after service of the initial complaint. CRC 3.110(d).</a:t>
            </a:r>
          </a:p>
          <a:p>
            <a:endParaRPr lang="en-US" dirty="0"/>
          </a:p>
        </p:txBody>
      </p:sp>
    </p:spTree>
    <p:extLst>
      <p:ext uri="{BB962C8B-B14F-4D97-AF65-F5344CB8AC3E}">
        <p14:creationId xmlns:p14="http://schemas.microsoft.com/office/powerpoint/2010/main" val="2816204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Types of Responses</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5334000"/>
          </a:xfrm>
        </p:spPr>
        <p:txBody>
          <a:bodyPr>
            <a:noAutofit/>
          </a:bodyPr>
          <a:lstStyle/>
          <a:p>
            <a:pPr marL="342900" indent="-342900" algn="just">
              <a:buFont typeface="+mj-lt"/>
              <a:buAutoNum type="arabicPeriod"/>
            </a:pPr>
            <a:r>
              <a:rPr lang="en-US" dirty="0"/>
              <a:t>You can NOT respond</a:t>
            </a:r>
          </a:p>
          <a:p>
            <a:pPr marL="342900" indent="-342900" algn="just">
              <a:buFont typeface="+mj-lt"/>
              <a:buAutoNum type="arabicPeriod"/>
            </a:pPr>
            <a:r>
              <a:rPr lang="en-US" dirty="0"/>
              <a:t>You can file an answer or a general denial</a:t>
            </a:r>
          </a:p>
          <a:p>
            <a:pPr marL="342900" indent="-342900" algn="just">
              <a:buFont typeface="+mj-lt"/>
              <a:buAutoNum type="arabicPeriod"/>
            </a:pPr>
            <a:r>
              <a:rPr lang="en-US" dirty="0"/>
              <a:t> You can file a motion</a:t>
            </a:r>
          </a:p>
          <a:p>
            <a:pPr marL="914400" lvl="1" indent="-457200" algn="just">
              <a:buFont typeface="Arial" panose="020B0604020202020204" pitchFamily="34" charset="0"/>
              <a:buChar char="•"/>
            </a:pPr>
            <a:r>
              <a:rPr lang="en-US" sz="2400" b="0" dirty="0"/>
              <a:t>Motion to Strike</a:t>
            </a:r>
          </a:p>
          <a:p>
            <a:pPr marL="914400" lvl="1" indent="-457200" algn="just">
              <a:buFont typeface="Arial" panose="020B0604020202020204" pitchFamily="34" charset="0"/>
              <a:buChar char="•"/>
            </a:pPr>
            <a:r>
              <a:rPr lang="en-US" sz="2400" b="0" dirty="0"/>
              <a:t>Motion to Quash (cancel) service of summons</a:t>
            </a:r>
          </a:p>
          <a:p>
            <a:pPr marL="914400" lvl="1" indent="-457200" algn="just">
              <a:buFont typeface="Arial" panose="020B0604020202020204" pitchFamily="34" charset="0"/>
              <a:buChar char="•"/>
            </a:pPr>
            <a:r>
              <a:rPr lang="en-US" sz="2400" b="0" dirty="0"/>
              <a:t>Motion to stay</a:t>
            </a:r>
          </a:p>
          <a:p>
            <a:pPr marL="914400" lvl="1" indent="-457200" algn="just">
              <a:buFont typeface="Arial" panose="020B0604020202020204" pitchFamily="34" charset="0"/>
              <a:buChar char="•"/>
            </a:pPr>
            <a:r>
              <a:rPr lang="en-US" sz="2400" b="0" dirty="0"/>
              <a:t>Demurrer</a:t>
            </a:r>
          </a:p>
          <a:p>
            <a:pPr marL="914400" lvl="1" indent="-457200" algn="just">
              <a:buFont typeface="Arial" panose="020B0604020202020204" pitchFamily="34" charset="0"/>
              <a:buChar char="•"/>
            </a:pPr>
            <a:endParaRPr lang="en-US" sz="2400" b="0" dirty="0"/>
          </a:p>
          <a:p>
            <a:pPr marL="914400" lvl="1" indent="-457200" algn="just">
              <a:buFont typeface="Arial" panose="020B0604020202020204" pitchFamily="34" charset="0"/>
              <a:buChar char="•"/>
            </a:pPr>
            <a:endParaRPr lang="en-US" sz="2400" b="0" dirty="0"/>
          </a:p>
          <a:p>
            <a:pPr marL="914400" lvl="1" indent="-457200" algn="just">
              <a:buFont typeface="Arial" panose="020B0604020202020204" pitchFamily="34" charset="0"/>
              <a:buChar char="•"/>
            </a:pPr>
            <a:endParaRPr lang="en-US" sz="2400" b="0" dirty="0"/>
          </a:p>
          <a:p>
            <a:pPr marL="914400" lvl="1" indent="-457200" algn="just">
              <a:buFont typeface="Arial" panose="020B0604020202020204" pitchFamily="34" charset="0"/>
              <a:buChar char="•"/>
            </a:pPr>
            <a:endParaRPr lang="en-US" sz="2400" b="0" dirty="0"/>
          </a:p>
          <a:p>
            <a:pPr algn="just"/>
            <a:endParaRPr lang="en-US" sz="1200" dirty="0"/>
          </a:p>
        </p:txBody>
      </p:sp>
    </p:spTree>
    <p:extLst>
      <p:ext uri="{BB962C8B-B14F-4D97-AF65-F5344CB8AC3E}">
        <p14:creationId xmlns:p14="http://schemas.microsoft.com/office/powerpoint/2010/main" val="372613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Default Judgment</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4953000"/>
          </a:xfrm>
        </p:spPr>
        <p:txBody>
          <a:bodyPr>
            <a:noAutofit/>
          </a:bodyPr>
          <a:lstStyle/>
          <a:p>
            <a:pPr marL="342900" indent="-342900" algn="just">
              <a:buFont typeface="Arial" panose="020B0604020202020204" pitchFamily="34" charset="0"/>
              <a:buChar char="•"/>
            </a:pPr>
            <a:r>
              <a:rPr lang="en-US" sz="1600" dirty="0"/>
              <a:t>If you do not file your response in time, the other party may get a default judgment against you.</a:t>
            </a:r>
          </a:p>
          <a:p>
            <a:pPr algn="just"/>
            <a:endParaRPr lang="en-US" sz="1600" dirty="0"/>
          </a:p>
          <a:p>
            <a:pPr marL="342900" indent="-342900" algn="just">
              <a:buFont typeface="Arial" panose="020B0604020202020204" pitchFamily="34" charset="0"/>
              <a:buChar char="•"/>
            </a:pPr>
            <a:r>
              <a:rPr lang="en-US" sz="1600" dirty="0"/>
              <a:t>Step 1: Request for Entry of Default</a:t>
            </a:r>
          </a:p>
          <a:p>
            <a:pPr marL="800100" lvl="1" indent="-342900" algn="just">
              <a:buFont typeface="Arial" panose="020B0604020202020204" pitchFamily="34" charset="0"/>
              <a:buChar char="•"/>
            </a:pPr>
            <a:r>
              <a:rPr lang="en-US" sz="1600" b="0" dirty="0"/>
              <a:t>If a responsive pleading is not served within the time limits specified in this rule and no extension of time has been granted, the plaintiff must file a request for entry of default within 10 days after the time for service has elapsed. The court may issue an order to show cause why sanctions should not be imposed if the plaintiff fails to timely file the request for the entry of default. CRC 3.110(g).</a:t>
            </a:r>
          </a:p>
          <a:p>
            <a:pPr lvl="1" algn="just"/>
            <a:endParaRPr lang="en-US" sz="1600" b="0" dirty="0"/>
          </a:p>
          <a:p>
            <a:pPr marL="342900" indent="-342900" algn="just">
              <a:buFont typeface="Arial" panose="020B0604020202020204" pitchFamily="34" charset="0"/>
              <a:buChar char="•"/>
            </a:pPr>
            <a:r>
              <a:rPr lang="en-US" sz="1600" dirty="0"/>
              <a:t>Step 2: Default Judgment</a:t>
            </a:r>
          </a:p>
          <a:p>
            <a:pPr marL="800100" lvl="1" indent="-342900" algn="just">
              <a:buFont typeface="Arial" panose="020B0604020202020204" pitchFamily="34" charset="0"/>
              <a:buChar char="•"/>
            </a:pPr>
            <a:r>
              <a:rPr lang="en-US" sz="1600" b="0" dirty="0"/>
              <a:t>When a default is entered, the party who requested the entry of default must obtain a default judgment against the defaulting party within 45 days after the default was entered, unless the court has granted an extension of time. The court may issue an order to show cause why sanctions should not be imposed if that party fails to obtain entry of judgment against a defaulting party or to request an extension of time to apply for a default judgment within that time.</a:t>
            </a:r>
          </a:p>
          <a:p>
            <a:pPr lvl="1" algn="just"/>
            <a:endParaRPr lang="en-US" sz="1600" b="0" dirty="0"/>
          </a:p>
          <a:p>
            <a:pPr marL="285750" indent="-285750" algn="just">
              <a:buFont typeface="Arial" panose="020B0604020202020204" pitchFamily="34" charset="0"/>
              <a:buChar char="•"/>
            </a:pPr>
            <a:r>
              <a:rPr lang="en-US" sz="1600" b="0" dirty="0"/>
              <a:t>This means that the other party wins the case, and the court will not consider anything you have to say.</a:t>
            </a:r>
          </a:p>
          <a:p>
            <a:pPr algn="just"/>
            <a:r>
              <a:rPr lang="en-US" sz="1600" b="0" dirty="0"/>
              <a:t> </a:t>
            </a:r>
          </a:p>
          <a:p>
            <a:pPr marL="285750" indent="-285750" algn="just">
              <a:buFont typeface="Arial" panose="020B0604020202020204" pitchFamily="34" charset="0"/>
              <a:buChar char="•"/>
            </a:pPr>
            <a:r>
              <a:rPr lang="en-US" sz="1600" b="0" dirty="0"/>
              <a:t>The other party can begin enforcing this judgment by garnishing your wages, placing liens on your property, or levying your bank account.</a:t>
            </a:r>
          </a:p>
        </p:txBody>
      </p:sp>
    </p:spTree>
    <p:extLst>
      <p:ext uri="{BB962C8B-B14F-4D97-AF65-F5344CB8AC3E}">
        <p14:creationId xmlns:p14="http://schemas.microsoft.com/office/powerpoint/2010/main" val="55846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Answer</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4953000"/>
          </a:xfrm>
        </p:spPr>
        <p:txBody>
          <a:bodyPr>
            <a:noAutofit/>
          </a:bodyPr>
          <a:lstStyle/>
          <a:p>
            <a:pPr marL="342900" indent="-342900" algn="just">
              <a:buFont typeface="Arial" panose="020B0604020202020204" pitchFamily="34" charset="0"/>
              <a:buChar char="•"/>
            </a:pPr>
            <a:r>
              <a:rPr lang="en-US" sz="2200" dirty="0"/>
              <a:t>An Answer is the most common way to respond to a lawsuit. The Answer is the defendant’s opportunity to admit or deny the specific allegations brought against them in the complaint. Any statements in the complaint that are not denied will be taken as true for the purposes of this case.</a:t>
            </a:r>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r>
              <a:rPr lang="en-US" sz="2200" dirty="0"/>
              <a:t>In the Answer, all defenses to the allegations of the complaint must be raised, and all facts essential to supporting a particular defense must be included. </a:t>
            </a:r>
          </a:p>
          <a:p>
            <a:pPr marL="342900" indent="-342900" algn="just">
              <a:buFont typeface="Arial" panose="020B0604020202020204" pitchFamily="34" charset="0"/>
              <a:buChar char="•"/>
            </a:pPr>
            <a:endParaRPr lang="en-US" sz="2200" dirty="0"/>
          </a:p>
          <a:p>
            <a:pPr marL="342900" indent="-342900" algn="just">
              <a:buFont typeface="Arial" panose="020B0604020202020204" pitchFamily="34" charset="0"/>
              <a:buChar char="•"/>
            </a:pPr>
            <a:r>
              <a:rPr lang="en-US" sz="2200" dirty="0"/>
              <a:t>In addition to asserting denials, an Answer may assert any “new matters” constituting a defense. CCP § 431.30(b)(2). These are called “Affirmative Defenses.” If you do not raise a particular defense in your Answer, you will be prohibited from using or raising it later. </a:t>
            </a:r>
            <a:r>
              <a:rPr lang="en-US" sz="2200" i="1" dirty="0"/>
              <a:t>See </a:t>
            </a:r>
            <a:r>
              <a:rPr lang="en-US" sz="2200" i="1" dirty="0" err="1"/>
              <a:t>Ekstrom</a:t>
            </a:r>
            <a:r>
              <a:rPr lang="en-US" sz="2200" i="1" dirty="0"/>
              <a:t> v. </a:t>
            </a:r>
            <a:r>
              <a:rPr lang="en-US" sz="2200" i="1" dirty="0" err="1"/>
              <a:t>Marquesa</a:t>
            </a:r>
            <a:r>
              <a:rPr lang="en-US" sz="2200" i="1" dirty="0"/>
              <a:t> at Monarch Beach Homeowners </a:t>
            </a:r>
            <a:r>
              <a:rPr lang="en-US" sz="2200" i="1" dirty="0" err="1"/>
              <a:t>Ass'n</a:t>
            </a:r>
            <a:r>
              <a:rPr lang="en-US" sz="2200" dirty="0"/>
              <a:t>, 168 Cal. App. 4th 1111 (2008).</a:t>
            </a:r>
          </a:p>
          <a:p>
            <a:pPr algn="just"/>
            <a:endParaRPr lang="en-US" sz="2200" dirty="0"/>
          </a:p>
          <a:p>
            <a:pPr algn="just"/>
            <a:r>
              <a:rPr lang="en-US" sz="2200" dirty="0">
                <a:hlinkClick r:id="rId2"/>
              </a:rPr>
              <a:t>Answer to Complaint Form</a:t>
            </a:r>
            <a:endParaRPr lang="en-US" sz="2200" dirty="0"/>
          </a:p>
        </p:txBody>
      </p:sp>
    </p:spTree>
    <p:extLst>
      <p:ext uri="{BB962C8B-B14F-4D97-AF65-F5344CB8AC3E}">
        <p14:creationId xmlns:p14="http://schemas.microsoft.com/office/powerpoint/2010/main" val="143243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General Denial</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5181600"/>
          </a:xfrm>
        </p:spPr>
        <p:txBody>
          <a:bodyPr>
            <a:noAutofit/>
          </a:bodyPr>
          <a:lstStyle/>
          <a:p>
            <a:pPr marL="342900" indent="-342900" algn="just">
              <a:buFont typeface="Arial" panose="020B0604020202020204" pitchFamily="34" charset="0"/>
              <a:buChar char="•"/>
            </a:pPr>
            <a:r>
              <a:rPr lang="en-US" sz="2000" dirty="0"/>
              <a:t>A General Denial is a simple response to a lawsuit. In one sentence, the defendant denies every allegation in the complaint. The defendant may also state new matters as affirmative defenses to the complaint.</a:t>
            </a:r>
          </a:p>
          <a:p>
            <a:pPr algn="just"/>
            <a:endParaRPr lang="en-US" sz="2000" dirty="0"/>
          </a:p>
          <a:p>
            <a:pPr marL="342900" indent="-342900" algn="just">
              <a:buFont typeface="Arial" panose="020B0604020202020204" pitchFamily="34" charset="0"/>
              <a:buChar char="•"/>
            </a:pPr>
            <a:r>
              <a:rPr lang="en-US" sz="2000" dirty="0"/>
              <a:t>General Denials may be used if:</a:t>
            </a:r>
          </a:p>
          <a:p>
            <a:pPr marL="914400" lvl="1" indent="-457200" algn="just">
              <a:buFont typeface="+mj-lt"/>
              <a:buAutoNum type="arabicPeriod"/>
            </a:pPr>
            <a:r>
              <a:rPr lang="en-US" sz="1600" b="0" dirty="0"/>
              <a:t>the complaint not verified; or</a:t>
            </a:r>
          </a:p>
          <a:p>
            <a:pPr marL="914400" lvl="1" indent="-457200" algn="just">
              <a:buFont typeface="+mj-lt"/>
              <a:buAutoNum type="arabicPeriod"/>
            </a:pPr>
            <a:r>
              <a:rPr lang="en-US" sz="1600" b="0" dirty="0"/>
              <a:t>the complaint is verified, but is being heard in the limited jurisdiction civil court, unless the case involves a claim for more than $1000 that has been assigned to a third party for collection.</a:t>
            </a:r>
          </a:p>
          <a:p>
            <a:pPr algn="just"/>
            <a:endParaRPr lang="en-US" sz="2000" dirty="0"/>
          </a:p>
          <a:p>
            <a:pPr marL="342900" indent="-342900" algn="just">
              <a:buFont typeface="Arial" panose="020B0604020202020204" pitchFamily="34" charset="0"/>
              <a:buChar char="•"/>
            </a:pPr>
            <a:r>
              <a:rPr lang="en-US" sz="2000" dirty="0"/>
              <a:t>If your case does not meet these guidelines, you will instead use your Answer to admit or deny each allegation.</a:t>
            </a:r>
          </a:p>
          <a:p>
            <a:pPr algn="just"/>
            <a:endParaRPr lang="en-US" sz="2000" dirty="0"/>
          </a:p>
          <a:p>
            <a:pPr algn="just"/>
            <a:r>
              <a:rPr lang="en-US" sz="2000" dirty="0"/>
              <a:t>Note: A complaint is considered verified if, in the complaint, the plaintiff swears under penalty of perjury that everything is true and correct. Sometimes the verification will be separate from the complaint; other times it will be included at the end of the Complaint itself.</a:t>
            </a:r>
          </a:p>
          <a:p>
            <a:pPr algn="just"/>
            <a:endParaRPr lang="en-US" sz="2000" dirty="0"/>
          </a:p>
          <a:p>
            <a:pPr algn="just"/>
            <a:r>
              <a:rPr lang="en-US" sz="2000" dirty="0">
                <a:hlinkClick r:id="rId2"/>
              </a:rPr>
              <a:t>General Denial Form</a:t>
            </a:r>
            <a:endParaRPr lang="en-US" sz="2000" dirty="0"/>
          </a:p>
        </p:txBody>
      </p:sp>
    </p:spTree>
    <p:extLst>
      <p:ext uri="{BB962C8B-B14F-4D97-AF65-F5344CB8AC3E}">
        <p14:creationId xmlns:p14="http://schemas.microsoft.com/office/powerpoint/2010/main" val="1162929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Motion to Quash Service of Summons</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5181600"/>
          </a:xfrm>
        </p:spPr>
        <p:txBody>
          <a:bodyPr>
            <a:noAutofit/>
          </a:bodyPr>
          <a:lstStyle/>
          <a:p>
            <a:pPr marL="342900" indent="-342900" algn="just">
              <a:buFont typeface="Arial" panose="020B0604020202020204" pitchFamily="34" charset="0"/>
              <a:buChar char="•"/>
            </a:pPr>
            <a:r>
              <a:rPr lang="en-US" sz="2000" dirty="0"/>
              <a:t>A Motion to Quash Service of Summons attacks the method the plaintiff used to serve the summons and complaint. </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Common grounds for a Motion to Quash include:</a:t>
            </a:r>
          </a:p>
          <a:p>
            <a:pPr marL="742950" lvl="1" indent="-285750" algn="just">
              <a:buFont typeface="Arial" panose="020B0604020202020204" pitchFamily="34" charset="0"/>
              <a:buChar char="•"/>
            </a:pPr>
            <a:r>
              <a:rPr lang="en-US" sz="1600" b="0" dirty="0"/>
              <a:t>Defect in the method of serving the summons</a:t>
            </a:r>
          </a:p>
          <a:p>
            <a:pPr marL="742950" lvl="1" indent="-285750" algn="just">
              <a:buFont typeface="Arial" panose="020B0604020202020204" pitchFamily="34" charset="0"/>
              <a:buChar char="•"/>
            </a:pPr>
            <a:r>
              <a:rPr lang="en-US" sz="1600" b="0" dirty="0"/>
              <a:t>Defect in the summons itself</a:t>
            </a:r>
          </a:p>
          <a:p>
            <a:pPr marL="742950" lvl="1" indent="-285750" algn="just">
              <a:buFont typeface="Arial" panose="020B0604020202020204" pitchFamily="34" charset="0"/>
              <a:buChar char="•"/>
            </a:pPr>
            <a:r>
              <a:rPr lang="en-US" sz="1600" b="0" dirty="0"/>
              <a:t>Failure to name the defendant in the summons</a:t>
            </a:r>
          </a:p>
          <a:p>
            <a:pPr marL="742950" lvl="1" indent="-285750" algn="just">
              <a:buFont typeface="Arial" panose="020B0604020202020204" pitchFamily="34" charset="0"/>
              <a:buChar char="•"/>
            </a:pPr>
            <a:r>
              <a:rPr lang="en-US" sz="1600" b="0" dirty="0"/>
              <a:t>Failure to serve the summons altogether</a:t>
            </a:r>
          </a:p>
          <a:p>
            <a:pPr marL="285750" indent="-28575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A Motion to Quash based on improper service usually will not dispose of a case permanently.</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If you win this motion, the plaintiff will probably have to serve you again and then you will have 30 more days to file a response.</a:t>
            </a:r>
          </a:p>
          <a:p>
            <a:pPr marL="342900" indent="-342900" algn="just">
              <a:buFont typeface="Arial" panose="020B0604020202020204" pitchFamily="34" charset="0"/>
              <a:buChar char="•"/>
            </a:pPr>
            <a:endParaRPr lang="en-US" sz="2000" dirty="0"/>
          </a:p>
          <a:p>
            <a:pPr marL="342900" indent="-342900" algn="just">
              <a:buFont typeface="Arial" panose="020B0604020202020204" pitchFamily="34" charset="0"/>
              <a:buChar char="•"/>
            </a:pPr>
            <a:r>
              <a:rPr lang="en-US" sz="2000" dirty="0"/>
              <a:t>If you lose, the court will give you a few days to file your response.</a:t>
            </a:r>
          </a:p>
        </p:txBody>
      </p:sp>
    </p:spTree>
    <p:extLst>
      <p:ext uri="{BB962C8B-B14F-4D97-AF65-F5344CB8AC3E}">
        <p14:creationId xmlns:p14="http://schemas.microsoft.com/office/powerpoint/2010/main" val="86182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Motion to Strike</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600200"/>
            <a:ext cx="10134597" cy="5181600"/>
          </a:xfrm>
        </p:spPr>
        <p:txBody>
          <a:bodyPr>
            <a:noAutofit/>
          </a:bodyPr>
          <a:lstStyle/>
          <a:p>
            <a:pPr marL="285750" indent="-285750" algn="just">
              <a:buFont typeface="Arial" panose="020B0604020202020204" pitchFamily="34" charset="0"/>
              <a:buChar char="•"/>
            </a:pPr>
            <a:r>
              <a:rPr lang="en-US" sz="1800" dirty="0"/>
              <a:t>With a Motion to Strike, the defendant asks the court to eliminate specific parts of a pleading, including phrases or individual words. </a:t>
            </a:r>
          </a:p>
          <a:p>
            <a:pPr marL="742950" lvl="1" indent="-285750" algn="just">
              <a:buFont typeface="Arial" panose="020B0604020202020204" pitchFamily="34" charset="0"/>
              <a:buChar char="•"/>
            </a:pPr>
            <a:r>
              <a:rPr lang="en-US" sz="1400" b="0" dirty="0"/>
              <a:t>In limited jurisdiction cases (under $25,000), parties may only use this motion to attack the “prayer” portion of the complaint, where the plaintiff states the amount of money or relief being requested.</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A Motion to Strike is similar to a Demurrer, in that it challenges defects in the complaint. However, the two pleadings challenge different types of defects. A Demurrer is used to challenge the legal sufficiency or clarity of the claims. A Motion to Strike is used to challenge improper or irrelevant information, or complaints not made in conformity with laws, rules, or court orders. Additionally, a Demurrer is used only to attack entire causes of action, while a Motion to Strike can be used to attack portions of a cause of action.</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In an unlimited jurisdiction case (over $25,000), all or part of a pleading may be deleted on the various grounds set forth in CCP § 436, including:</a:t>
            </a:r>
          </a:p>
          <a:p>
            <a:pPr marL="742950" lvl="1" indent="-285750" algn="just">
              <a:buFont typeface="Arial" panose="020B0604020202020204" pitchFamily="34" charset="0"/>
              <a:buChar char="•"/>
            </a:pPr>
            <a:r>
              <a:rPr lang="en-US" sz="1400" b="0" dirty="0"/>
              <a:t>Material or language that is irrelevant or improper</a:t>
            </a:r>
          </a:p>
          <a:p>
            <a:pPr marL="742950" lvl="1" indent="-285750" algn="just">
              <a:buFont typeface="Arial" panose="020B0604020202020204" pitchFamily="34" charset="0"/>
              <a:buChar char="•"/>
            </a:pPr>
            <a:r>
              <a:rPr lang="en-US" sz="1400" b="0" dirty="0"/>
              <a:t>Material, language, or entire pleadings that are not in compliance with state laws or court orders</a:t>
            </a:r>
          </a:p>
          <a:p>
            <a:pPr marL="285750" indent="-285750" algn="just">
              <a:buFont typeface="Arial" panose="020B0604020202020204" pitchFamily="34" charset="0"/>
              <a:buChar char="•"/>
            </a:pPr>
            <a:endParaRPr lang="en-US" sz="1800" dirty="0"/>
          </a:p>
          <a:p>
            <a:pPr marL="285750" indent="-285750" algn="just">
              <a:buFont typeface="Arial" panose="020B0604020202020204" pitchFamily="34" charset="0"/>
              <a:buChar char="•"/>
            </a:pPr>
            <a:r>
              <a:rPr lang="en-US" sz="1800" dirty="0"/>
              <a:t>If the Motion to Strike is sustained with leave to amend the complaint, the Plaintiff can file and serve an Amended Complaint, and the case will proceed. If the Motion to Strike is denied, the defendant may file an Answer.</a:t>
            </a:r>
          </a:p>
        </p:txBody>
      </p:sp>
    </p:spTree>
    <p:extLst>
      <p:ext uri="{BB962C8B-B14F-4D97-AF65-F5344CB8AC3E}">
        <p14:creationId xmlns:p14="http://schemas.microsoft.com/office/powerpoint/2010/main" val="376996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1BD-3B85-4BD5-8C1A-9F1403AF289A}"/>
              </a:ext>
            </a:extLst>
          </p:cNvPr>
          <p:cNvSpPr>
            <a:spLocks noGrp="1"/>
          </p:cNvSpPr>
          <p:nvPr>
            <p:ph type="title"/>
          </p:nvPr>
        </p:nvSpPr>
        <p:spPr>
          <a:xfrm>
            <a:off x="1522414" y="274638"/>
            <a:ext cx="10515598" cy="1020762"/>
          </a:xfrm>
        </p:spPr>
        <p:txBody>
          <a:bodyPr>
            <a:normAutofit/>
          </a:bodyPr>
          <a:lstStyle/>
          <a:p>
            <a:r>
              <a:rPr lang="en-US" sz="2800" dirty="0"/>
              <a:t>Introduction to Pleadings – Responding to a Lawsuit</a:t>
            </a:r>
            <a:br>
              <a:rPr lang="en-US" sz="2800" dirty="0"/>
            </a:br>
            <a:r>
              <a:rPr lang="en-US" sz="2800" dirty="0"/>
              <a:t>Motion to Change Venue or Transfer</a:t>
            </a:r>
          </a:p>
        </p:txBody>
      </p:sp>
      <p:sp>
        <p:nvSpPr>
          <p:cNvPr id="3" name="Text Placeholder 2">
            <a:extLst>
              <a:ext uri="{FF2B5EF4-FFF2-40B4-BE49-F238E27FC236}">
                <a16:creationId xmlns:a16="http://schemas.microsoft.com/office/drawing/2014/main" id="{9AC32234-7131-4A0A-AA9E-302BAACDCA56}"/>
              </a:ext>
            </a:extLst>
          </p:cNvPr>
          <p:cNvSpPr>
            <a:spLocks noGrp="1"/>
          </p:cNvSpPr>
          <p:nvPr>
            <p:ph type="body" idx="1"/>
          </p:nvPr>
        </p:nvSpPr>
        <p:spPr>
          <a:xfrm>
            <a:off x="1598614" y="1524000"/>
            <a:ext cx="10134597" cy="5181600"/>
          </a:xfrm>
        </p:spPr>
        <p:txBody>
          <a:bodyPr>
            <a:noAutofit/>
          </a:bodyPr>
          <a:lstStyle/>
          <a:p>
            <a:pPr marL="342900" indent="-342900" algn="just">
              <a:buFont typeface="Arial" panose="020B0604020202020204" pitchFamily="34" charset="0"/>
              <a:buChar char="•"/>
            </a:pPr>
            <a:r>
              <a:rPr lang="en-US" dirty="0"/>
              <a:t>A Motion to Change Venue or a Motion to Transfer asks the court to move the case to another court. This can be a court in another county or a different type of court. </a:t>
            </a:r>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r>
              <a:rPr lang="en-US" dirty="0"/>
              <a:t>Grounds on which venue can be changed include: </a:t>
            </a:r>
          </a:p>
          <a:p>
            <a:pPr marL="742950" lvl="1" indent="-285750" algn="just">
              <a:buFont typeface="Arial" panose="020B0604020202020204" pitchFamily="34" charset="0"/>
              <a:buChar char="•"/>
            </a:pPr>
            <a:r>
              <a:rPr lang="en-US" b="0" dirty="0"/>
              <a:t>The case was filed in the wrong court </a:t>
            </a:r>
          </a:p>
          <a:p>
            <a:pPr marL="742950" lvl="1" indent="-285750" algn="just">
              <a:buFont typeface="Arial" panose="020B0604020202020204" pitchFamily="34" charset="0"/>
              <a:buChar char="•"/>
            </a:pPr>
            <a:r>
              <a:rPr lang="en-US" b="0" dirty="0"/>
              <a:t>An impartial trial cannot be had in the original court </a:t>
            </a:r>
          </a:p>
          <a:p>
            <a:pPr marL="742950" lvl="1" indent="-285750" algn="just">
              <a:buFont typeface="Arial" panose="020B0604020202020204" pitchFamily="34" charset="0"/>
              <a:buChar char="•"/>
            </a:pPr>
            <a:r>
              <a:rPr lang="en-US" b="0" dirty="0"/>
              <a:t>Witness convenience and the ends of justice are promoted by the transfer </a:t>
            </a:r>
          </a:p>
          <a:p>
            <a:pPr marL="742950" lvl="1" indent="-285750" algn="just">
              <a:buFont typeface="Arial" panose="020B0604020202020204" pitchFamily="34" charset="0"/>
              <a:buChar char="•"/>
            </a:pPr>
            <a:r>
              <a:rPr lang="en-US" b="0" dirty="0"/>
              <a:t>No judge of the court is qualified to act </a:t>
            </a:r>
          </a:p>
          <a:p>
            <a:pPr marL="742950" lvl="1" indent="-285750" algn="just">
              <a:buFont typeface="Arial" panose="020B0604020202020204" pitchFamily="34" charset="0"/>
              <a:buChar char="•"/>
            </a:pPr>
            <a:r>
              <a:rPr lang="en-US" b="0" dirty="0"/>
              <a:t>The case involves the state or a city, county, or local agency </a:t>
            </a:r>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r>
              <a:rPr lang="en-US" dirty="0"/>
              <a:t>Changing venue does not terminate the case; it merely moves it to a different court. </a:t>
            </a:r>
          </a:p>
        </p:txBody>
      </p:sp>
    </p:spTree>
    <p:extLst>
      <p:ext uri="{BB962C8B-B14F-4D97-AF65-F5344CB8AC3E}">
        <p14:creationId xmlns:p14="http://schemas.microsoft.com/office/powerpoint/2010/main" val="396397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2483</Words>
  <Application>Microsoft Office PowerPoint</Application>
  <PresentationFormat>Custom</PresentationFormat>
  <Paragraphs>151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Consolas</vt:lpstr>
      <vt:lpstr>Corbel</vt:lpstr>
      <vt:lpstr>Chalkboard 16x9</vt:lpstr>
      <vt:lpstr>Civil Pretrial Practice</vt:lpstr>
      <vt:lpstr>Introduction to Pleadings – Responding to a Lawsuit Timing and Deadlines</vt:lpstr>
      <vt:lpstr>Introduction to Pleadings – Responding to a Lawsuit Types of Responses</vt:lpstr>
      <vt:lpstr>Introduction to Pleadings – Responding to a Lawsuit Default Judgment</vt:lpstr>
      <vt:lpstr>Introduction to Pleadings – Responding to a Lawsuit Answer</vt:lpstr>
      <vt:lpstr>Introduction to Pleadings – Responding to a Lawsuit General Denial</vt:lpstr>
      <vt:lpstr>Introduction to Pleadings – Responding to a Lawsuit Motion to Quash Service of Summons</vt:lpstr>
      <vt:lpstr>Introduction to Pleadings – Responding to a Lawsuit Motion to Strike</vt:lpstr>
      <vt:lpstr>Introduction to Pleadings – Responding to a Lawsuit Motion to Change Venue or Transfer</vt:lpstr>
      <vt:lpstr>Introduction to Pleadings – Responding to a Lawsuit Motion to Stay</vt:lpstr>
      <vt:lpstr>Introduction to Pleadings – Responding to a Lawsuit Cross-Complaints</vt:lpstr>
      <vt:lpstr>Introduction to Pleadings – Responding to a Lawsuit Demurrer: General</vt:lpstr>
      <vt:lpstr>Introduction to Pleadings – Responding to a Lawsuit Demurrer: Timing</vt:lpstr>
      <vt:lpstr>Introduction to Pleadings – Responding to a Lawsuit Demurrer: Format &amp; Substance</vt:lpstr>
      <vt:lpstr>Introduction to Pleadings – Responding to a Lawsuit Demurrer: Legal Standard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Daniel Selarz</dc:creator>
  <cp:lastModifiedBy>Daniel Selarz</cp:lastModifiedBy>
  <cp:revision>93</cp:revision>
  <dcterms:created xsi:type="dcterms:W3CDTF">2017-08-13T19:25:03Z</dcterms:created>
  <dcterms:modified xsi:type="dcterms:W3CDTF">2018-09-06T20:56:02Z</dcterms:modified>
</cp:coreProperties>
</file>